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sldIdLst>
    <p:sldId id="262" r:id="rId5"/>
    <p:sldId id="263" r:id="rId6"/>
    <p:sldId id="265" r:id="rId7"/>
    <p:sldId id="266" r:id="rId8"/>
    <p:sldId id="267" r:id="rId9"/>
    <p:sldId id="311" r:id="rId10"/>
    <p:sldId id="279" r:id="rId11"/>
    <p:sldId id="280" r:id="rId12"/>
    <p:sldId id="281" r:id="rId13"/>
    <p:sldId id="270" r:id="rId14"/>
    <p:sldId id="282" r:id="rId15"/>
    <p:sldId id="283" r:id="rId16"/>
    <p:sldId id="285" r:id="rId17"/>
    <p:sldId id="286" r:id="rId18"/>
    <p:sldId id="284" r:id="rId19"/>
    <p:sldId id="287" r:id="rId20"/>
    <p:sldId id="288" r:id="rId21"/>
    <p:sldId id="289" r:id="rId22"/>
    <p:sldId id="290" r:id="rId23"/>
    <p:sldId id="291" r:id="rId24"/>
    <p:sldId id="296" r:id="rId25"/>
    <p:sldId id="305" r:id="rId26"/>
    <p:sldId id="312" r:id="rId27"/>
    <p:sldId id="293" r:id="rId28"/>
    <p:sldId id="302" r:id="rId29"/>
    <p:sldId id="306" r:id="rId30"/>
    <p:sldId id="304" r:id="rId31"/>
    <p:sldId id="303" r:id="rId32"/>
    <p:sldId id="307" r:id="rId33"/>
    <p:sldId id="308" r:id="rId34"/>
    <p:sldId id="297" r:id="rId35"/>
    <p:sldId id="309" r:id="rId36"/>
    <p:sldId id="294" r:id="rId37"/>
    <p:sldId id="299" r:id="rId38"/>
    <p:sldId id="295" r:id="rId39"/>
    <p:sldId id="300" r:id="rId40"/>
    <p:sldId id="274" r:id="rId41"/>
    <p:sldId id="310" r:id="rId4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microsoft.com/office/2016/11/relationships/changesInfo" Target="changesInfos/changesInfo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1606006 - Ramit Dutta" userId="8211e9c6-b2e3-4c10-ad31-b0cbade41217" providerId="ADAL" clId="{A2644A6E-3C75-4AC8-86ED-12401A98F3C9}"/>
    <pc:docChg chg="modSld">
      <pc:chgData name="1606006 - Ramit Dutta" userId="8211e9c6-b2e3-4c10-ad31-b0cbade41217" providerId="ADAL" clId="{A2644A6E-3C75-4AC8-86ED-12401A98F3C9}" dt="2022-02-20T18:57:01.110" v="0" actId="14734"/>
      <pc:docMkLst>
        <pc:docMk/>
      </pc:docMkLst>
      <pc:sldChg chg="modSp mod">
        <pc:chgData name="1606006 - Ramit Dutta" userId="8211e9c6-b2e3-4c10-ad31-b0cbade41217" providerId="ADAL" clId="{A2644A6E-3C75-4AC8-86ED-12401A98F3C9}" dt="2022-02-20T18:57:01.110" v="0" actId="14734"/>
        <pc:sldMkLst>
          <pc:docMk/>
          <pc:sldMk cId="3998550511" sldId="279"/>
        </pc:sldMkLst>
        <pc:graphicFrameChg chg="modGraphic">
          <ac:chgData name="1606006 - Ramit Dutta" userId="8211e9c6-b2e3-4c10-ad31-b0cbade41217" providerId="ADAL" clId="{A2644A6E-3C75-4AC8-86ED-12401A98F3C9}" dt="2022-02-20T18:57:01.110" v="0" actId="14734"/>
          <ac:graphicFrameMkLst>
            <pc:docMk/>
            <pc:sldMk cId="3998550511" sldId="279"/>
            <ac:graphicFrameMk id="3" creationId="{00000000-0000-0000-0000-000000000000}"/>
          </ac:graphicFrameMkLst>
        </pc:graphicFrame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AF217-1E95-4C23-BFFA-C70219823A9B}" type="datetimeFigureOut">
              <a:rPr lang="en-US" smtClean="0"/>
              <a:t>23-Feb-22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04BAB-AEE7-4CDF-BEE3-FED8DC1F7E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9740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AF217-1E95-4C23-BFFA-C70219823A9B}" type="datetimeFigureOut">
              <a:rPr lang="en-US" smtClean="0"/>
              <a:t>23-Feb-22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04BAB-AEE7-4CDF-BEE3-FED8DC1F7E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7065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AF217-1E95-4C23-BFFA-C70219823A9B}" type="datetimeFigureOut">
              <a:rPr lang="en-US" smtClean="0"/>
              <a:t>23-Feb-22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04BAB-AEE7-4CDF-BEE3-FED8DC1F7E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5272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AF217-1E95-4C23-BFFA-C70219823A9B}" type="datetimeFigureOut">
              <a:rPr lang="en-US" smtClean="0"/>
              <a:t>23-Feb-22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04BAB-AEE7-4CDF-BEE3-FED8DC1F7EF5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577367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AF217-1E95-4C23-BFFA-C70219823A9B}" type="datetimeFigureOut">
              <a:rPr lang="en-US" smtClean="0"/>
              <a:t>23-Feb-22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04BAB-AEE7-4CDF-BEE3-FED8DC1F7E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8918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AF217-1E95-4C23-BFFA-C70219823A9B}" type="datetimeFigureOut">
              <a:rPr lang="en-US" smtClean="0"/>
              <a:t>23-Feb-22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04BAB-AEE7-4CDF-BEE3-FED8DC1F7E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3250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AF217-1E95-4C23-BFFA-C70219823A9B}" type="datetimeFigureOut">
              <a:rPr lang="en-US" smtClean="0"/>
              <a:t>23-Feb-22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04BAB-AEE7-4CDF-BEE3-FED8DC1F7E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35192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AF217-1E95-4C23-BFFA-C70219823A9B}" type="datetimeFigureOut">
              <a:rPr lang="en-US" smtClean="0"/>
              <a:t>23-Feb-22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04BAB-AEE7-4CDF-BEE3-FED8DC1F7E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05805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AF217-1E95-4C23-BFFA-C70219823A9B}" type="datetimeFigureOut">
              <a:rPr lang="en-US" smtClean="0"/>
              <a:t>23-Feb-22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04BAB-AEE7-4CDF-BEE3-FED8DC1F7E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3005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AF217-1E95-4C23-BFFA-C70219823A9B}" type="datetimeFigureOut">
              <a:rPr lang="en-US" smtClean="0"/>
              <a:t>23-Feb-22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04BAB-AEE7-4CDF-BEE3-FED8DC1F7E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6205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AF217-1E95-4C23-BFFA-C70219823A9B}" type="datetimeFigureOut">
              <a:rPr lang="en-US" smtClean="0"/>
              <a:t>23-Feb-22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04BAB-AEE7-4CDF-BEE3-FED8DC1F7E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65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AF217-1E95-4C23-BFFA-C70219823A9B}" type="datetimeFigureOut">
              <a:rPr lang="en-US" smtClean="0"/>
              <a:t>23-Feb-22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04BAB-AEE7-4CDF-BEE3-FED8DC1F7E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0478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AF217-1E95-4C23-BFFA-C70219823A9B}" type="datetimeFigureOut">
              <a:rPr lang="en-US" smtClean="0"/>
              <a:t>23-Feb-22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04BAB-AEE7-4CDF-BEE3-FED8DC1F7E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9442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AF217-1E95-4C23-BFFA-C70219823A9B}" type="datetimeFigureOut">
              <a:rPr lang="en-US" smtClean="0"/>
              <a:t>23-Feb-22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04BAB-AEE7-4CDF-BEE3-FED8DC1F7E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4171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AF217-1E95-4C23-BFFA-C70219823A9B}" type="datetimeFigureOut">
              <a:rPr lang="en-US" smtClean="0"/>
              <a:t>23-Feb-22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04BAB-AEE7-4CDF-BEE3-FED8DC1F7E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7553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AF217-1E95-4C23-BFFA-C70219823A9B}" type="datetimeFigureOut">
              <a:rPr lang="en-US" smtClean="0"/>
              <a:t>23-Feb-22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04BAB-AEE7-4CDF-BEE3-FED8DC1F7E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3985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AF217-1E95-4C23-BFFA-C70219823A9B}" type="datetimeFigureOut">
              <a:rPr lang="en-US" smtClean="0"/>
              <a:t>23-Feb-22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04BAB-AEE7-4CDF-BEE3-FED8DC1F7E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7883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A9CAF217-1E95-4C23-BFFA-C70219823A9B}" type="datetimeFigureOut">
              <a:rPr lang="en-US" smtClean="0"/>
              <a:t>23-Feb-22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D04BAB-AEE7-4CDF-BEE3-FED8DC1F7E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01648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perso.telecom-paristech.fr/mathieu/ICS904_TP_LAYOUT/html/_static/doc/gpdk045_drc.pdf" TargetMode="External"/><Relationship Id="rId2" Type="http://schemas.openxmlformats.org/officeDocument/2006/relationships/hyperlink" Target="https://www.edaplayground.com/x/W42N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5380" y="286676"/>
            <a:ext cx="9072240" cy="1816898"/>
          </a:xfrm>
        </p:spPr>
        <p:txBody>
          <a:bodyPr/>
          <a:lstStyle/>
          <a:p>
            <a:r>
              <a:rPr lang="en-US" sz="5400" b="1" dirty="0">
                <a:solidFill>
                  <a:schemeClr val="bg1"/>
                </a:solidFill>
              </a:rPr>
              <a:t>Design of a 4-bit Simple As Possible (SAP) Computer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7CCFCF-1BD1-49EE-A871-B147E0EB196D}"/>
              </a:ext>
            </a:extLst>
          </p:cNvPr>
          <p:cNvSpPr txBox="1"/>
          <p:nvPr/>
        </p:nvSpPr>
        <p:spPr>
          <a:xfrm flipH="1">
            <a:off x="1135380" y="3997589"/>
            <a:ext cx="1078039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Course Instructor: </a:t>
            </a:r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Dr. A.B.M. Harun-Ur-Rashid				Rifat Shahriar</a:t>
            </a:r>
          </a:p>
          <a:p>
            <a:r>
              <a:rPr lang="en-US" sz="2400" dirty="0">
                <a:solidFill>
                  <a:schemeClr val="bg1"/>
                </a:solidFill>
              </a:rPr>
              <a:t>Professor, Department of EEE, BUET	Lecturer, Department of EEE, BUET</a:t>
            </a:r>
          </a:p>
          <a:p>
            <a:endParaRPr lang="en-US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A6BA10-41BB-41A7-A967-E9AE481876BF}"/>
              </a:ext>
            </a:extLst>
          </p:cNvPr>
          <p:cNvSpPr txBox="1"/>
          <p:nvPr/>
        </p:nvSpPr>
        <p:spPr>
          <a:xfrm flipH="1">
            <a:off x="1135380" y="5357158"/>
            <a:ext cx="1078039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Prepared By: </a:t>
            </a:r>
          </a:p>
          <a:p>
            <a:r>
              <a:rPr lang="en-US" sz="2400" dirty="0" err="1">
                <a:solidFill>
                  <a:schemeClr val="bg1"/>
                </a:solidFill>
              </a:rPr>
              <a:t>Ramit</a:t>
            </a:r>
            <a:r>
              <a:rPr lang="en-US" sz="2400" dirty="0">
                <a:solidFill>
                  <a:schemeClr val="bg1"/>
                </a:solidFill>
              </a:rPr>
              <a:t> Dutta									Shafin Bin Hamid </a:t>
            </a:r>
          </a:p>
          <a:p>
            <a:r>
              <a:rPr lang="en-US" sz="2400" dirty="0">
                <a:solidFill>
                  <a:schemeClr val="bg1"/>
                </a:solidFill>
              </a:rPr>
              <a:t>ID: 1606006									ID: 1606008</a:t>
            </a:r>
          </a:p>
          <a:p>
            <a:endParaRPr lang="en-US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EF00C8-39AF-4C31-A837-1BF385D8F397}"/>
              </a:ext>
            </a:extLst>
          </p:cNvPr>
          <p:cNvSpPr txBox="1"/>
          <p:nvPr/>
        </p:nvSpPr>
        <p:spPr>
          <a:xfrm>
            <a:off x="2069240" y="2358084"/>
            <a:ext cx="855675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3">
                    <a:lumMod val="75000"/>
                  </a:schemeClr>
                </a:solidFill>
              </a:rPr>
              <a:t>Course No: EEE 458</a:t>
            </a:r>
          </a:p>
          <a:p>
            <a:pPr algn="ctr"/>
            <a:r>
              <a:rPr lang="en-US" sz="2800" b="1" dirty="0">
                <a:solidFill>
                  <a:schemeClr val="accent3">
                    <a:lumMod val="75000"/>
                  </a:schemeClr>
                </a:solidFill>
              </a:rPr>
              <a:t>Course Name: VLSI Circuits and Design II Laboratory </a:t>
            </a:r>
          </a:p>
        </p:txBody>
      </p:sp>
    </p:spTree>
    <p:extLst>
      <p:ext uri="{BB962C8B-B14F-4D97-AF65-F5344CB8AC3E}">
        <p14:creationId xmlns:p14="http://schemas.microsoft.com/office/powerpoint/2010/main" val="40067139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9F9201D4-5098-4BED-872E-513EE64347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589" y="1493319"/>
            <a:ext cx="11163300" cy="42162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Demonstration</a:t>
            </a:r>
            <a:r>
              <a:rPr lang="en-US" sz="3600" dirty="0"/>
              <a:t> of the Computer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267043" y="1838724"/>
            <a:ext cx="2263366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ADD Ah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648327" y="3429000"/>
            <a:ext cx="2408222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RAM[10] goes to B</a:t>
            </a:r>
          </a:p>
        </p:txBody>
      </p:sp>
      <p:cxnSp>
        <p:nvCxnSpPr>
          <p:cNvPr id="8" name="Straight Arrow Connector 7"/>
          <p:cNvCxnSpPr>
            <a:cxnSpLocks/>
          </p:cNvCxnSpPr>
          <p:nvPr/>
        </p:nvCxnSpPr>
        <p:spPr>
          <a:xfrm>
            <a:off x="4425462" y="3869421"/>
            <a:ext cx="2946888" cy="106019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8163534" y="3555485"/>
            <a:ext cx="2383187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ALU Computes A+B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050433" y="4214850"/>
            <a:ext cx="1783533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A=Ch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8359123" y="3975613"/>
            <a:ext cx="733331" cy="66361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cxnSpLocks/>
          </p:cNvCxnSpPr>
          <p:nvPr/>
        </p:nvCxnSpPr>
        <p:spPr>
          <a:xfrm>
            <a:off x="9459119" y="4654030"/>
            <a:ext cx="1266031" cy="38627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54FFE44-ECC8-40C0-8062-06E0B8556700}"/>
              </a:ext>
            </a:extLst>
          </p:cNvPr>
          <p:cNvSpPr txBox="1"/>
          <p:nvPr/>
        </p:nvSpPr>
        <p:spPr>
          <a:xfrm>
            <a:off x="9282523" y="1847813"/>
            <a:ext cx="2263366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OUT</a:t>
            </a:r>
          </a:p>
        </p:txBody>
      </p:sp>
    </p:spTree>
    <p:extLst>
      <p:ext uri="{BB962C8B-B14F-4D97-AF65-F5344CB8AC3E}">
        <p14:creationId xmlns:p14="http://schemas.microsoft.com/office/powerpoint/2010/main" val="2318677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0" grpId="0" animBg="1"/>
      <p:bldP spid="1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964B548-DAC5-47EE-80D0-4783E5F67D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617" y="1501717"/>
            <a:ext cx="11900766" cy="422389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Demonstration</a:t>
            </a:r>
            <a:r>
              <a:rPr lang="en-US" sz="3600" dirty="0"/>
              <a:t> of the Computer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267043" y="1838724"/>
            <a:ext cx="2263366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SUB </a:t>
            </a:r>
            <a:r>
              <a:rPr lang="en-US" dirty="0" err="1"/>
              <a:t>Bh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194615" y="4203050"/>
            <a:ext cx="2408222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RAM[11] goes to B</a:t>
            </a:r>
          </a:p>
        </p:txBody>
      </p:sp>
      <p:cxnSp>
        <p:nvCxnSpPr>
          <p:cNvPr id="8" name="Straight Arrow Connector 7"/>
          <p:cNvCxnSpPr>
            <a:cxnSpLocks/>
          </p:cNvCxnSpPr>
          <p:nvPr/>
        </p:nvCxnSpPr>
        <p:spPr>
          <a:xfrm>
            <a:off x="7334250" y="4633179"/>
            <a:ext cx="1072027" cy="63414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7861440" y="2918983"/>
            <a:ext cx="2383187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ALU Computes A-B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646586" y="4765586"/>
            <a:ext cx="1783533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A=9h</a:t>
            </a:r>
          </a:p>
        </p:txBody>
      </p:sp>
      <p:cxnSp>
        <p:nvCxnSpPr>
          <p:cNvPr id="12" name="Straight Arrow Connector 11"/>
          <p:cNvCxnSpPr>
            <a:cxnSpLocks/>
          </p:cNvCxnSpPr>
          <p:nvPr/>
        </p:nvCxnSpPr>
        <p:spPr>
          <a:xfrm>
            <a:off x="8734647" y="3362325"/>
            <a:ext cx="318386" cy="99172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cxnSpLocks/>
          </p:cNvCxnSpPr>
          <p:nvPr/>
        </p:nvCxnSpPr>
        <p:spPr>
          <a:xfrm flipV="1">
            <a:off x="10820400" y="4354050"/>
            <a:ext cx="485775" cy="28680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54FFE44-ECC8-40C0-8062-06E0B8556700}"/>
              </a:ext>
            </a:extLst>
          </p:cNvPr>
          <p:cNvSpPr txBox="1"/>
          <p:nvPr/>
        </p:nvSpPr>
        <p:spPr>
          <a:xfrm>
            <a:off x="9282523" y="1847813"/>
            <a:ext cx="2263366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OUT</a:t>
            </a:r>
          </a:p>
        </p:txBody>
      </p:sp>
    </p:spTree>
    <p:extLst>
      <p:ext uri="{BB962C8B-B14F-4D97-AF65-F5344CB8AC3E}">
        <p14:creationId xmlns:p14="http://schemas.microsoft.com/office/powerpoint/2010/main" val="2280066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0" grpId="0" animBg="1"/>
      <p:bldP spid="1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Demonstration of the Computer</a:t>
            </a:r>
            <a:endParaRPr lang="en-US" sz="40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BF8159B-3698-42F1-AD98-36364BD0A1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1" y="1699591"/>
            <a:ext cx="10591800" cy="345881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656514" y="2189894"/>
            <a:ext cx="1828800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HLT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81219" y="3429000"/>
            <a:ext cx="3775295" cy="646331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Program counter value is indefinitely set to 6.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4751089" y="3100121"/>
            <a:ext cx="679010" cy="24444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7462616" y="3100121"/>
            <a:ext cx="3775295" cy="646331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PC keeps fetching the same instruction</a:t>
            </a:r>
          </a:p>
        </p:txBody>
      </p:sp>
      <p:cxnSp>
        <p:nvCxnSpPr>
          <p:cNvPr id="13" name="Straight Arrow Connector 12"/>
          <p:cNvCxnSpPr>
            <a:cxnSpLocks/>
          </p:cNvCxnSpPr>
          <p:nvPr/>
        </p:nvCxnSpPr>
        <p:spPr>
          <a:xfrm flipH="1">
            <a:off x="6238875" y="3812109"/>
            <a:ext cx="1552575" cy="47895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5352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42A08-18B8-471D-9678-043C56085D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Challenges</a:t>
            </a:r>
            <a:r>
              <a:rPr lang="en-US" dirty="0"/>
              <a:t> of multiple modules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21590F-76F6-4DCF-A470-9C05AFCDE1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Due to the usage of multiple modules, our design could not be synthesized all at once</a:t>
            </a:r>
          </a:p>
          <a:p>
            <a:r>
              <a:rPr lang="en-US" dirty="0"/>
              <a:t>We can synthesize each module separately, but if we try to synthesize using multiple modules, then the netlist file remains blank</a:t>
            </a:r>
          </a:p>
          <a:p>
            <a:r>
              <a:rPr lang="en-US" dirty="0"/>
              <a:t>To solve this situation, we converted the code into a single module</a:t>
            </a:r>
          </a:p>
          <a:p>
            <a:r>
              <a:rPr lang="en-US" dirty="0"/>
              <a:t>The inputs are clock, reset, input mode, input addresses and input instructions</a:t>
            </a:r>
          </a:p>
          <a:p>
            <a:r>
              <a:rPr lang="en-US" dirty="0"/>
              <a:t>The output is a 4 bit data output that is to be displayed from the output register</a:t>
            </a:r>
          </a:p>
          <a:p>
            <a:r>
              <a:rPr lang="en-US" dirty="0"/>
              <a:t>From here on, all results will be discussed based on aforementioned inputs and outputs</a:t>
            </a:r>
          </a:p>
        </p:txBody>
      </p:sp>
    </p:spTree>
    <p:extLst>
      <p:ext uri="{BB962C8B-B14F-4D97-AF65-F5344CB8AC3E}">
        <p14:creationId xmlns:p14="http://schemas.microsoft.com/office/powerpoint/2010/main" val="10269134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98D0D-E94E-43D1-A9D4-8C47E58617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Simulation</a:t>
            </a:r>
            <a:r>
              <a:rPr lang="en-US" dirty="0"/>
              <a:t> using Cadence NC-Sim and Sim Vision – Inputs</a:t>
            </a:r>
          </a:p>
        </p:txBody>
      </p:sp>
      <p:pic>
        <p:nvPicPr>
          <p:cNvPr id="4" name="Picture 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B6B1D50B-871D-4399-9B0F-06AD24EC38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824" y="2301854"/>
            <a:ext cx="11480351" cy="2794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3595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98D0D-E94E-43D1-A9D4-8C47E58617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Simulation using Cadence NC-Sim and Sim Vision – LDA+OUT Testbench</a:t>
            </a:r>
          </a:p>
        </p:txBody>
      </p:sp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65A46EE2-5ACF-40BD-84BB-5E2C6FCF30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616" y="2156463"/>
            <a:ext cx="11066767" cy="2710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4353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98D0D-E94E-43D1-A9D4-8C47E58617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Simulation using Cadence NC-Sim and Sim Vision – ADD+OUT Testbench</a:t>
            </a:r>
          </a:p>
        </p:txBody>
      </p:sp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B2A07DC4-6F97-492D-BB27-FCDDD92D04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862" y="2159510"/>
            <a:ext cx="10582275" cy="2845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6336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98D0D-E94E-43D1-A9D4-8C47E58617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Simulation using Cadence NC-Sim and Sim </a:t>
            </a:r>
            <a:r>
              <a:rPr lang="en-US" sz="4400" dirty="0"/>
              <a:t>Vision</a:t>
            </a:r>
            <a:r>
              <a:rPr lang="en-US" sz="4000" dirty="0"/>
              <a:t> – SUB+OUT Testbench</a:t>
            </a:r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0CE50AA-BB02-41A2-8CFB-FF4444BBEE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727" y="2127607"/>
            <a:ext cx="11596546" cy="2796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168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98D0D-E94E-43D1-A9D4-8C47E58617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 using Cadence NC-Sim and Sim Vision – HALT Testbench</a:t>
            </a:r>
          </a:p>
        </p:txBody>
      </p:sp>
      <p:pic>
        <p:nvPicPr>
          <p:cNvPr id="4" name="Picture 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081F3EFA-6712-4AA8-A6F7-AB6C4CF65C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143" y="2314575"/>
            <a:ext cx="10885714" cy="278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2607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FEE2EC-C3BF-4E8B-A1F8-E0DE249E64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Schematic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C7B3297-1638-4973-A1C7-784924E43E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9742" y="1227627"/>
            <a:ext cx="9632515" cy="548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4182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cs typeface="Calibri" panose="020F0502020204030204" pitchFamily="34" charset="0"/>
              </a:rPr>
              <a:t>Outline</a:t>
            </a:r>
            <a:endParaRPr lang="en-US" dirty="0">
              <a:cs typeface="Calibri" panose="020F050202020403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Discussion of design criteria and basic building blocks</a:t>
            </a: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Demonstration of functional verification using EDA Playground</a:t>
            </a: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Simulation using Cadence NC-Sim and Sim Vision</a:t>
            </a: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RTL logic synthesis using Cadence Genus</a:t>
            </a: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Physical design using Cadence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Innovus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Investigation of Design Rules Check (DRC) errors</a:t>
            </a: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29178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8EFEDA-0A23-41A1-A51C-21E8B31509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Report</a:t>
            </a:r>
          </a:p>
        </p:txBody>
      </p:sp>
      <p:pic>
        <p:nvPicPr>
          <p:cNvPr id="5" name="Content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327DC7F7-7F62-4217-AD31-9368FEBCA8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71"/>
          <a:stretch/>
        </p:blipFill>
        <p:spPr>
          <a:xfrm>
            <a:off x="2275441" y="1769271"/>
            <a:ext cx="7641117" cy="4379601"/>
          </a:xfrm>
        </p:spPr>
      </p:pic>
    </p:spTree>
    <p:extLst>
      <p:ext uri="{BB962C8B-B14F-4D97-AF65-F5344CB8AC3E}">
        <p14:creationId xmlns:p14="http://schemas.microsoft.com/office/powerpoint/2010/main" val="9135296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3D30BA-E188-4F82-8D46-2BA138CD8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Timing Report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F89E09C-A41B-4816-81B4-029FE70B2A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5983" y="1431714"/>
            <a:ext cx="9160034" cy="5151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1729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92F18F-9B4C-4759-BC7F-CFE70A773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Physical Design - Floorplan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A35144-4FC2-421E-8750-4D6A696E16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4185" y="1305384"/>
            <a:ext cx="5619375" cy="534970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9E06113-9288-4662-8A9C-890F45B47DC6}"/>
              </a:ext>
            </a:extLst>
          </p:cNvPr>
          <p:cNvSpPr txBox="1"/>
          <p:nvPr/>
        </p:nvSpPr>
        <p:spPr>
          <a:xfrm>
            <a:off x="7267575" y="2019300"/>
            <a:ext cx="41910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Floorplan parameters: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Die size is 100 by 100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Total number of input pins = 15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Total number of output pins = 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Input pins spacing = 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Output pins spacing = 20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Pinwidth</a:t>
            </a:r>
            <a:r>
              <a:rPr lang="en-US" dirty="0"/>
              <a:t> = 0.14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Pindepth</a:t>
            </a:r>
            <a:r>
              <a:rPr lang="en-US" dirty="0"/>
              <a:t> = 0.28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Core to left/right = 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Core to top/bottom = 5 </a:t>
            </a:r>
          </a:p>
        </p:txBody>
      </p:sp>
    </p:spTree>
    <p:extLst>
      <p:ext uri="{BB962C8B-B14F-4D97-AF65-F5344CB8AC3E}">
        <p14:creationId xmlns:p14="http://schemas.microsoft.com/office/powerpoint/2010/main" val="9490683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92F18F-9B4C-4759-BC7F-CFE70A773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Physical Design – Design Browser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8453DBF-59CE-44AD-9FEA-516FACAFEB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8147" y="1411718"/>
            <a:ext cx="3905879" cy="5278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1570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92F18F-9B4C-4759-BC7F-CFE70A773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Physical Design – Adding power stripe &amp; routing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481CD3-3813-402C-810C-4C24D2CE3E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895" y="1853248"/>
            <a:ext cx="5029455" cy="478933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02EB828-6BD4-484A-BF39-E67DE18B30B9}"/>
              </a:ext>
            </a:extLst>
          </p:cNvPr>
          <p:cNvSpPr txBox="1"/>
          <p:nvPr/>
        </p:nvSpPr>
        <p:spPr>
          <a:xfrm>
            <a:off x="6772275" y="1853248"/>
            <a:ext cx="41910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Power Stripe: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Metal4 layer is used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Width of each strip = 0.5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Spacing between VDD and VSS = 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Set to set distance = 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First strip starts a distance 3 away from left core boundary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22BEFE-D663-4412-972D-7666951F4B5C}"/>
              </a:ext>
            </a:extLst>
          </p:cNvPr>
          <p:cNvSpPr txBox="1"/>
          <p:nvPr/>
        </p:nvSpPr>
        <p:spPr>
          <a:xfrm>
            <a:off x="6772275" y="4715570"/>
            <a:ext cx="4191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Route: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 top layer, Metal4 layer is used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 bottom layer, Metal1 is used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34637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92F18F-9B4C-4759-BC7F-CFE70A773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Physical Design – Adding optimum design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A99780-4CAD-4A55-8C5D-0286AB411E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68"/>
          <a:stretch/>
        </p:blipFill>
        <p:spPr>
          <a:xfrm>
            <a:off x="3568553" y="1662433"/>
            <a:ext cx="5213497" cy="4975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2475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92F18F-9B4C-4759-BC7F-CFE70A773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Physical Design – Report Timing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04259B-807F-4A2E-9834-5A871F0BE7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35"/>
          <a:stretch/>
        </p:blipFill>
        <p:spPr>
          <a:xfrm>
            <a:off x="750265" y="1537917"/>
            <a:ext cx="6050585" cy="486736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1FAF123-3CEB-4D4B-868C-4AB5AD63CE8A}"/>
              </a:ext>
            </a:extLst>
          </p:cNvPr>
          <p:cNvSpPr txBox="1"/>
          <p:nvPr/>
        </p:nvSpPr>
        <p:spPr>
          <a:xfrm>
            <a:off x="7115175" y="2247900"/>
            <a:ext cx="44577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2"/>
                </a:solidFill>
              </a:rPr>
              <a:t>Slack time is positive and less than the required time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DC56870-9108-42AF-945F-DD187CABA01C}"/>
              </a:ext>
            </a:extLst>
          </p:cNvPr>
          <p:cNvCxnSpPr>
            <a:cxnSpLocks/>
            <a:stCxn id="3" idx="1"/>
          </p:cNvCxnSpPr>
          <p:nvPr/>
        </p:nvCxnSpPr>
        <p:spPr>
          <a:xfrm flipH="1">
            <a:off x="3590925" y="2940398"/>
            <a:ext cx="3524250" cy="29810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69908AC-4C34-4E99-ADF3-A7466EC94AF7}"/>
              </a:ext>
            </a:extLst>
          </p:cNvPr>
          <p:cNvCxnSpPr>
            <a:cxnSpLocks/>
            <a:stCxn id="3" idx="1"/>
          </p:cNvCxnSpPr>
          <p:nvPr/>
        </p:nvCxnSpPr>
        <p:spPr>
          <a:xfrm flipH="1" flipV="1">
            <a:off x="3590925" y="2938447"/>
            <a:ext cx="3524250" cy="195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25608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92F18F-9B4C-4759-BC7F-CFE70A773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Physical Design – Geometry Verification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049FF2-D0AE-4587-BDB9-7F92544941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2557" y="2002770"/>
            <a:ext cx="6986885" cy="4779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2712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92F18F-9B4C-4759-BC7F-CFE70A773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Physical Design – After Metal Fill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4E02E4-AFAF-4843-AD1F-8ABC554BE2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703" y="1152983"/>
            <a:ext cx="5874344" cy="559612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1766385-653C-4BD8-8D76-965BFFFE5668}"/>
              </a:ext>
            </a:extLst>
          </p:cNvPr>
          <p:cNvSpPr txBox="1"/>
          <p:nvPr/>
        </p:nvSpPr>
        <p:spPr>
          <a:xfrm>
            <a:off x="7172325" y="2562225"/>
            <a:ext cx="46291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2"/>
                </a:solidFill>
              </a:rPr>
              <a:t>All the filler cell libraries are selected to avoid DRC errors later</a:t>
            </a:r>
          </a:p>
        </p:txBody>
      </p:sp>
    </p:spTree>
    <p:extLst>
      <p:ext uri="{BB962C8B-B14F-4D97-AF65-F5344CB8AC3E}">
        <p14:creationId xmlns:p14="http://schemas.microsoft.com/office/powerpoint/2010/main" val="23304407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92F18F-9B4C-4759-BC7F-CFE70A773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Physical Design – Connectivity Verification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82D448-2B9B-4E50-AA06-1027C1A26D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2312" y="1988708"/>
            <a:ext cx="5822163" cy="4740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7484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Route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122" y="2145670"/>
            <a:ext cx="2616302" cy="3093470"/>
          </a:xfrm>
        </p:spPr>
      </p:pic>
      <p:sp>
        <p:nvSpPr>
          <p:cNvPr id="5" name="Oval 4"/>
          <p:cNvSpPr/>
          <p:nvPr/>
        </p:nvSpPr>
        <p:spPr>
          <a:xfrm>
            <a:off x="769545" y="2145670"/>
            <a:ext cx="1186004" cy="84197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321" y="2145670"/>
            <a:ext cx="2616302" cy="3093470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3947311" y="2788468"/>
            <a:ext cx="1231271" cy="78765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6061" y="2145670"/>
            <a:ext cx="2616302" cy="3093470"/>
          </a:xfrm>
          <a:prstGeom prst="rect">
            <a:avLst/>
          </a:prstGeom>
        </p:spPr>
      </p:pic>
      <p:sp>
        <p:nvSpPr>
          <p:cNvPr id="10" name="Oval 9"/>
          <p:cNvSpPr/>
          <p:nvPr/>
        </p:nvSpPr>
        <p:spPr>
          <a:xfrm>
            <a:off x="7423842" y="3340729"/>
            <a:ext cx="1158843" cy="67901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3947310" y="5604094"/>
            <a:ext cx="3268301" cy="52322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 err="1"/>
              <a:t>Testbench</a:t>
            </a:r>
            <a:endParaRPr lang="en-US" sz="2800" dirty="0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1656784" y="2987643"/>
            <a:ext cx="2899021" cy="26164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endCxn id="11" idx="0"/>
          </p:cNvCxnSpPr>
          <p:nvPr/>
        </p:nvCxnSpPr>
        <p:spPr>
          <a:xfrm>
            <a:off x="4617267" y="3576120"/>
            <a:ext cx="964194" cy="20279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0" idx="3"/>
          </p:cNvCxnSpPr>
          <p:nvPr/>
        </p:nvCxnSpPr>
        <p:spPr>
          <a:xfrm flipH="1">
            <a:off x="6678842" y="3920300"/>
            <a:ext cx="914709" cy="16837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962025" y="5604094"/>
            <a:ext cx="2247900" cy="646331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Program Counter </a:t>
            </a:r>
            <a:r>
              <a:rPr lang="en-US" dirty="0" err="1"/>
              <a:t>Testbench</a:t>
            </a:r>
            <a:endParaRPr lang="en-US" dirty="0"/>
          </a:p>
        </p:txBody>
      </p:sp>
      <p:cxnSp>
        <p:nvCxnSpPr>
          <p:cNvPr id="21" name="Straight Arrow Connector 20"/>
          <p:cNvCxnSpPr>
            <a:stCxn id="5" idx="4"/>
            <a:endCxn id="19" idx="0"/>
          </p:cNvCxnSpPr>
          <p:nvPr/>
        </p:nvCxnSpPr>
        <p:spPr>
          <a:xfrm>
            <a:off x="1362547" y="2987643"/>
            <a:ext cx="723428" cy="26164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4040321" y="5681003"/>
            <a:ext cx="2441595" cy="40011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MAR </a:t>
            </a:r>
            <a:r>
              <a:rPr lang="en-US" sz="2000" dirty="0" err="1"/>
              <a:t>Testbench</a:t>
            </a:r>
            <a:endParaRPr lang="en-US" sz="2000" dirty="0"/>
          </a:p>
        </p:txBody>
      </p:sp>
      <p:sp>
        <p:nvSpPr>
          <p:cNvPr id="23" name="TextBox 22"/>
          <p:cNvSpPr txBox="1"/>
          <p:nvPr/>
        </p:nvSpPr>
        <p:spPr>
          <a:xfrm>
            <a:off x="7593551" y="5652962"/>
            <a:ext cx="2127564" cy="40011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RAM </a:t>
            </a:r>
            <a:r>
              <a:rPr lang="en-US" sz="2000" dirty="0" err="1"/>
              <a:t>Testbench</a:t>
            </a:r>
            <a:endParaRPr lang="en-US" sz="2000" dirty="0"/>
          </a:p>
        </p:txBody>
      </p:sp>
      <p:cxnSp>
        <p:nvCxnSpPr>
          <p:cNvPr id="25" name="Straight Arrow Connector 24"/>
          <p:cNvCxnSpPr>
            <a:stCxn id="8" idx="4"/>
            <a:endCxn id="22" idx="0"/>
          </p:cNvCxnSpPr>
          <p:nvPr/>
        </p:nvCxnSpPr>
        <p:spPr>
          <a:xfrm>
            <a:off x="4562947" y="3576120"/>
            <a:ext cx="698172" cy="21048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10" idx="4"/>
            <a:endCxn id="23" idx="0"/>
          </p:cNvCxnSpPr>
          <p:nvPr/>
        </p:nvCxnSpPr>
        <p:spPr>
          <a:xfrm>
            <a:off x="8003264" y="4019739"/>
            <a:ext cx="654069" cy="16332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3983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10" grpId="0" animBg="1"/>
      <p:bldP spid="11" grpId="0" animBg="1"/>
      <p:bldP spid="19" grpId="0" animBg="1"/>
      <p:bldP spid="19" grpId="1" animBg="1"/>
      <p:bldP spid="22" grpId="0" animBg="1"/>
      <p:bldP spid="22" grpId="1" animBg="1"/>
      <p:bldP spid="23" grpId="0" animBg="1"/>
      <p:bldP spid="23" grpId="1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92F18F-9B4C-4759-BC7F-CFE70A773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Physical Design – Geometry Verification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4F2AE3-7FAF-4EC7-BAB5-BDD8A35D69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055"/>
          <a:stretch/>
        </p:blipFill>
        <p:spPr>
          <a:xfrm>
            <a:off x="3898582" y="1853248"/>
            <a:ext cx="4394835" cy="484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4849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5E4061-C5A2-4908-9CCD-26336DAB45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Physical Design – Layout at Virtuoso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1A0BD1-D1FD-4664-BBE7-B23A46873C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6146" y="1261872"/>
            <a:ext cx="5619707" cy="5596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7865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5E4061-C5A2-4908-9CCD-26336DAB45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Physical Design – DRC Error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C67653-B62E-480F-8882-81E4C05B50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607" y="2132045"/>
            <a:ext cx="10912786" cy="3177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0823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EED5E-259A-487A-B519-370B29875B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Terminologies of DRC errors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522B60-7507-4CC2-BB22-94340A619D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10879138" cy="4195481"/>
          </a:xfrm>
        </p:spPr>
        <p:txBody>
          <a:bodyPr/>
          <a:lstStyle/>
          <a:p>
            <a:r>
              <a:rPr lang="en-US" dirty="0">
                <a:solidFill>
                  <a:schemeClr val="accent3"/>
                </a:solidFill>
              </a:rPr>
              <a:t>NIMP.SP.1 </a:t>
            </a:r>
            <a:r>
              <a:rPr lang="en-US" dirty="0">
                <a:sym typeface="Wingdings" panose="05000000000000000000" pitchFamily="2" charset="2"/>
              </a:rPr>
              <a:t> Minimum N+ Implant Space &gt;= 0.12 um</a:t>
            </a:r>
          </a:p>
          <a:p>
            <a:r>
              <a:rPr lang="en-US" dirty="0">
                <a:solidFill>
                  <a:schemeClr val="accent3"/>
                </a:solidFill>
                <a:sym typeface="Wingdings" panose="05000000000000000000" pitchFamily="2" charset="2"/>
              </a:rPr>
              <a:t>PIMP.SP.1 </a:t>
            </a:r>
            <a:r>
              <a:rPr lang="en-US" dirty="0">
                <a:sym typeface="Wingdings" panose="05000000000000000000" pitchFamily="2" charset="2"/>
              </a:rPr>
              <a:t> Minimum P+ Implant Space &gt;= 0.12 um</a:t>
            </a:r>
          </a:p>
          <a:p>
            <a:r>
              <a:rPr lang="en-US" dirty="0">
                <a:solidFill>
                  <a:schemeClr val="accent3"/>
                </a:solidFill>
                <a:sym typeface="Wingdings" panose="05000000000000000000" pitchFamily="2" charset="2"/>
              </a:rPr>
              <a:t>NW.SP.1 </a:t>
            </a:r>
            <a:r>
              <a:rPr lang="en-US" dirty="0">
                <a:sym typeface="Wingdings" panose="05000000000000000000" pitchFamily="2" charset="2"/>
              </a:rPr>
              <a:t> Minimum N-well  spacing to N-well (same potential) &gt;= 0.3um</a:t>
            </a:r>
          </a:p>
          <a:p>
            <a:r>
              <a:rPr lang="en-US" dirty="0">
                <a:solidFill>
                  <a:schemeClr val="accent3"/>
                </a:solidFill>
                <a:sym typeface="Wingdings" panose="05000000000000000000" pitchFamily="2" charset="2"/>
              </a:rPr>
              <a:t>NW.W.1 </a:t>
            </a:r>
            <a:r>
              <a:rPr lang="en-US" dirty="0">
                <a:sym typeface="Wingdings" panose="05000000000000000000" pitchFamily="2" charset="2"/>
              </a:rPr>
              <a:t> Minimum N-well width &gt;= 0.3um</a:t>
            </a:r>
          </a:p>
          <a:p>
            <a:r>
              <a:rPr lang="en-US" dirty="0" err="1">
                <a:solidFill>
                  <a:schemeClr val="accent3"/>
                </a:solidFill>
                <a:sym typeface="Wingdings" panose="05000000000000000000" pitchFamily="2" charset="2"/>
              </a:rPr>
              <a:t>Offgrid</a:t>
            </a:r>
            <a:r>
              <a:rPr lang="en-US" dirty="0">
                <a:solidFill>
                  <a:schemeClr val="accent3"/>
                </a:solidFill>
                <a:sym typeface="Wingdings" panose="05000000000000000000" pitchFamily="2" charset="2"/>
              </a:rPr>
              <a:t> check </a:t>
            </a:r>
            <a:r>
              <a:rPr lang="en-US" dirty="0">
                <a:sym typeface="Wingdings" panose="05000000000000000000" pitchFamily="2" charset="2"/>
              </a:rPr>
              <a:t> Drawn layer is not aligned with the grid settings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80912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EED5E-259A-487A-B519-370B29875B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Terminologies of DRC errors(Cont’d)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522B60-7507-4CC2-BB22-94340A619D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3"/>
                </a:solidFill>
                <a:sym typeface="Wingdings" panose="05000000000000000000" pitchFamily="2" charset="2"/>
              </a:rPr>
              <a:t>VIA1.E.3 </a:t>
            </a:r>
            <a:r>
              <a:rPr lang="en-US" dirty="0">
                <a:sym typeface="Wingdings" panose="05000000000000000000" pitchFamily="2" charset="2"/>
              </a:rPr>
              <a:t> At least 2 Via1 must be used to join Metal1 and Metal2 when they are within 3.0 um of a metal plate(Metal1/Metal2) when the metal plate size has width&gt;1.5 and length&gt; 1.5</a:t>
            </a:r>
          </a:p>
          <a:p>
            <a:r>
              <a:rPr lang="en-US" dirty="0">
                <a:solidFill>
                  <a:schemeClr val="accent3"/>
                </a:solidFill>
                <a:sym typeface="Wingdings" panose="05000000000000000000" pitchFamily="2" charset="2"/>
              </a:rPr>
              <a:t>VIA2.E.3 </a:t>
            </a:r>
            <a:r>
              <a:rPr lang="en-US" dirty="0">
                <a:sym typeface="Wingdings" panose="05000000000000000000" pitchFamily="2" charset="2"/>
              </a:rPr>
              <a:t> At least 2 Via2 must be used to join Metal2 and Metal3 when they are within 3.0 um of a metal plate(Metal2/Metal3) when the metal plate size has width&gt;1.5 and length&gt; 1.5</a:t>
            </a:r>
          </a:p>
          <a:p>
            <a:r>
              <a:rPr lang="en-US" b="1" dirty="0">
                <a:solidFill>
                  <a:schemeClr val="accent3"/>
                </a:solidFill>
                <a:sym typeface="Wingdings" panose="05000000000000000000" pitchFamily="2" charset="2"/>
              </a:rPr>
              <a:t>VIA3.E.3 </a:t>
            </a:r>
            <a:r>
              <a:rPr lang="en-US" dirty="0">
                <a:sym typeface="Wingdings" panose="05000000000000000000" pitchFamily="2" charset="2"/>
              </a:rPr>
              <a:t> At least 2 Via3 must be used to join Metal23and Metal4 when they are within 3.0 um of a metal plate(Metal3/Metal4) when the metal plate size has width&gt;1.5 and length&gt; 1.5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59805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7E272-FA6A-461D-BC6F-AAB8746952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Trial and Error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0B79B170-D20F-4FDE-A93D-DD903E5CBFA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49615830"/>
              </p:ext>
            </p:extLst>
          </p:nvPr>
        </p:nvGraphicFramePr>
        <p:xfrm>
          <a:off x="1706475" y="2324100"/>
          <a:ext cx="8786303" cy="34440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2949">
                  <a:extLst>
                    <a:ext uri="{9D8B030D-6E8A-4147-A177-3AD203B41FA5}">
                      <a16:colId xmlns:a16="http://schemas.microsoft.com/office/drawing/2014/main" val="2622791541"/>
                    </a:ext>
                  </a:extLst>
                </a:gridCol>
                <a:gridCol w="4003212">
                  <a:extLst>
                    <a:ext uri="{9D8B030D-6E8A-4147-A177-3AD203B41FA5}">
                      <a16:colId xmlns:a16="http://schemas.microsoft.com/office/drawing/2014/main" val="1122397061"/>
                    </a:ext>
                  </a:extLst>
                </a:gridCol>
                <a:gridCol w="1965095">
                  <a:extLst>
                    <a:ext uri="{9D8B030D-6E8A-4147-A177-3AD203B41FA5}">
                      <a16:colId xmlns:a16="http://schemas.microsoft.com/office/drawing/2014/main" val="834607847"/>
                    </a:ext>
                  </a:extLst>
                </a:gridCol>
                <a:gridCol w="1805047">
                  <a:extLst>
                    <a:ext uri="{9D8B030D-6E8A-4147-A177-3AD203B41FA5}">
                      <a16:colId xmlns:a16="http://schemas.microsoft.com/office/drawing/2014/main" val="2628322044"/>
                    </a:ext>
                  </a:extLst>
                </a:gridCol>
              </a:tblGrid>
              <a:tr h="328725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Case No</a:t>
                      </a:r>
                    </a:p>
                  </a:txBody>
                  <a:tcPr marL="60242" marR="60242" marT="35892" marB="3589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Physical Design Parameter</a:t>
                      </a:r>
                    </a:p>
                  </a:txBody>
                  <a:tcPr marL="60242" marR="60242" marT="35892" marB="3589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DRC Errors</a:t>
                      </a:r>
                    </a:p>
                  </a:txBody>
                  <a:tcPr marL="60242" marR="60242" marT="35892" marB="3589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Comment</a:t>
                      </a:r>
                    </a:p>
                  </a:txBody>
                  <a:tcPr marL="60242" marR="60242" marT="35892" marB="35892"/>
                </a:tc>
                <a:extLst>
                  <a:ext uri="{0D108BD9-81ED-4DB2-BD59-A6C34878D82A}">
                    <a16:rowId xmlns:a16="http://schemas.microsoft.com/office/drawing/2014/main" val="3471029479"/>
                  </a:ext>
                </a:extLst>
              </a:tr>
              <a:tr h="1214728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1</a:t>
                      </a:r>
                    </a:p>
                  </a:txBody>
                  <a:tcPr marL="60242" marR="60242" marT="35892" marB="3589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Die Size : 100*100</a:t>
                      </a:r>
                    </a:p>
                    <a:p>
                      <a:pPr algn="ctr"/>
                      <a:r>
                        <a:rPr lang="en-US" sz="1500" dirty="0"/>
                        <a:t>Input pin spacing : 2</a:t>
                      </a:r>
                    </a:p>
                    <a:p>
                      <a:pPr algn="ctr"/>
                      <a:r>
                        <a:rPr lang="en-US" sz="1500" dirty="0"/>
                        <a:t>Output pin spacing : 5</a:t>
                      </a:r>
                    </a:p>
                    <a:p>
                      <a:pPr algn="ctr"/>
                      <a:r>
                        <a:rPr lang="en-US" sz="1500" dirty="0"/>
                        <a:t>Other design parameters are followed from lab-sheet</a:t>
                      </a:r>
                    </a:p>
                  </a:txBody>
                  <a:tcPr marL="60242" marR="60242" marT="35892" marB="3589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NIMP.SP.1 </a:t>
                      </a:r>
                      <a:r>
                        <a:rPr lang="en-US" sz="1500">
                          <a:sym typeface="Wingdings" panose="05000000000000000000" pitchFamily="2" charset="2"/>
                        </a:rPr>
                        <a:t> 34</a:t>
                      </a:r>
                    </a:p>
                    <a:p>
                      <a:pPr algn="ctr"/>
                      <a:r>
                        <a:rPr lang="en-US" sz="1500">
                          <a:sym typeface="Wingdings" panose="05000000000000000000" pitchFamily="2" charset="2"/>
                        </a:rPr>
                        <a:t>NW.SP.1  29</a:t>
                      </a:r>
                    </a:p>
                    <a:p>
                      <a:pPr algn="ctr"/>
                      <a:r>
                        <a:rPr lang="en-US" sz="1500">
                          <a:sym typeface="Wingdings" panose="05000000000000000000" pitchFamily="2" charset="2"/>
                        </a:rPr>
                        <a:t>NW.W.1  5</a:t>
                      </a:r>
                    </a:p>
                    <a:p>
                      <a:pPr algn="ctr"/>
                      <a:r>
                        <a:rPr lang="en-US" sz="1500">
                          <a:sym typeface="Wingdings" panose="05000000000000000000" pitchFamily="2" charset="2"/>
                        </a:rPr>
                        <a:t>PIMP.SP.1  31</a:t>
                      </a:r>
                    </a:p>
                    <a:p>
                      <a:pPr algn="ctr"/>
                      <a:r>
                        <a:rPr lang="en-US" sz="1500">
                          <a:sym typeface="Wingdings" panose="05000000000000000000" pitchFamily="2" charset="2"/>
                        </a:rPr>
                        <a:t>offgrid_check  98</a:t>
                      </a:r>
                      <a:endParaRPr lang="en-US" sz="1500"/>
                    </a:p>
                  </a:txBody>
                  <a:tcPr marL="60242" marR="60242" marT="35892" marB="3589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Total Error = 196</a:t>
                      </a:r>
                    </a:p>
                    <a:p>
                      <a:pPr algn="ctr"/>
                      <a:r>
                        <a:rPr lang="en-US" sz="1500" dirty="0" err="1">
                          <a:solidFill>
                            <a:srgbClr val="FF0000"/>
                          </a:solidFill>
                        </a:rPr>
                        <a:t>Offgrid</a:t>
                      </a:r>
                      <a:r>
                        <a:rPr lang="en-US" sz="1500" dirty="0">
                          <a:solidFill>
                            <a:srgbClr val="FF0000"/>
                          </a:solidFill>
                        </a:rPr>
                        <a:t> check error due to Geometry</a:t>
                      </a:r>
                    </a:p>
                    <a:p>
                      <a:pPr algn="ctr"/>
                      <a:r>
                        <a:rPr lang="en-US" sz="1500" dirty="0">
                          <a:solidFill>
                            <a:srgbClr val="FF0000"/>
                          </a:solidFill>
                        </a:rPr>
                        <a:t>Violation error</a:t>
                      </a:r>
                    </a:p>
                  </a:txBody>
                  <a:tcPr marL="60242" marR="60242" marT="35892" marB="35892"/>
                </a:tc>
                <a:extLst>
                  <a:ext uri="{0D108BD9-81ED-4DB2-BD59-A6C34878D82A}">
                    <a16:rowId xmlns:a16="http://schemas.microsoft.com/office/drawing/2014/main" val="4170080162"/>
                  </a:ext>
                </a:extLst>
              </a:tr>
              <a:tr h="1879231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2</a:t>
                      </a:r>
                    </a:p>
                  </a:txBody>
                  <a:tcPr marL="60242" marR="60242" marT="35892" marB="3589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Same Die Size, Input pin spacing &amp; Output pin spacing</a:t>
                      </a:r>
                    </a:p>
                    <a:p>
                      <a:pPr algn="ctr"/>
                      <a:r>
                        <a:rPr lang="en-US" sz="1500" dirty="0"/>
                        <a:t>Core to IO boundary:</a:t>
                      </a:r>
                    </a:p>
                    <a:p>
                      <a:pPr algn="ctr"/>
                      <a:r>
                        <a:rPr lang="en-US" sz="1500" dirty="0"/>
                        <a:t>Core to Left/Right : 3</a:t>
                      </a:r>
                    </a:p>
                    <a:p>
                      <a:pPr algn="ctr"/>
                      <a:r>
                        <a:rPr lang="en-US" sz="1500" dirty="0"/>
                        <a:t>Core to Top/Bottom : 4.94</a:t>
                      </a:r>
                    </a:p>
                    <a:p>
                      <a:pPr algn="ctr"/>
                      <a:r>
                        <a:rPr lang="en-US" sz="1500" dirty="0"/>
                        <a:t>Power Stripe Width : 0.5</a:t>
                      </a:r>
                    </a:p>
                    <a:p>
                      <a:pPr algn="ctr"/>
                      <a:r>
                        <a:rPr lang="en-US" sz="1500" dirty="0"/>
                        <a:t>Power Stripe Spacing : 2</a:t>
                      </a:r>
                    </a:p>
                    <a:p>
                      <a:pPr algn="ctr"/>
                      <a:r>
                        <a:rPr lang="en-US" sz="1500" dirty="0"/>
                        <a:t>First Power Stripe (X from Left) : 3</a:t>
                      </a:r>
                    </a:p>
                  </a:txBody>
                  <a:tcPr marL="60242" marR="60242" marT="35892" marB="3589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NIMP.SP.1 </a:t>
                      </a:r>
                      <a:r>
                        <a:rPr lang="en-US" sz="1500" dirty="0">
                          <a:sym typeface="Wingdings" panose="05000000000000000000" pitchFamily="2" charset="2"/>
                        </a:rPr>
                        <a:t> 39</a:t>
                      </a:r>
                    </a:p>
                    <a:p>
                      <a:pPr algn="ctr"/>
                      <a:r>
                        <a:rPr lang="en-US" sz="1500" dirty="0">
                          <a:sym typeface="Wingdings" panose="05000000000000000000" pitchFamily="2" charset="2"/>
                        </a:rPr>
                        <a:t>NW.SP.1  26</a:t>
                      </a:r>
                    </a:p>
                    <a:p>
                      <a:pPr algn="ctr"/>
                      <a:r>
                        <a:rPr lang="en-US" sz="1500" dirty="0">
                          <a:sym typeface="Wingdings" panose="05000000000000000000" pitchFamily="2" charset="2"/>
                        </a:rPr>
                        <a:t>NW.W.1  2</a:t>
                      </a:r>
                    </a:p>
                    <a:p>
                      <a:pPr algn="ctr"/>
                      <a:r>
                        <a:rPr lang="en-US" sz="1500" dirty="0">
                          <a:sym typeface="Wingdings" panose="05000000000000000000" pitchFamily="2" charset="2"/>
                        </a:rPr>
                        <a:t>PIMP.SP.1  35</a:t>
                      </a:r>
                    </a:p>
                    <a:p>
                      <a:pPr algn="ctr"/>
                      <a:r>
                        <a:rPr lang="en-US" sz="1500" dirty="0">
                          <a:sym typeface="Wingdings" panose="05000000000000000000" pitchFamily="2" charset="2"/>
                        </a:rPr>
                        <a:t>VIA1.E.3  1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>
                          <a:sym typeface="Wingdings" panose="05000000000000000000" pitchFamily="2" charset="2"/>
                        </a:rPr>
                        <a:t>VIA2.E.3  2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>
                          <a:sym typeface="Wingdings" panose="05000000000000000000" pitchFamily="2" charset="2"/>
                        </a:rPr>
                        <a:t>VIA3.E.3  1</a:t>
                      </a:r>
                    </a:p>
                    <a:p>
                      <a:pPr algn="ctr"/>
                      <a:endParaRPr lang="en-US" sz="1500" dirty="0">
                        <a:sym typeface="Wingdings" panose="05000000000000000000" pitchFamily="2" charset="2"/>
                      </a:endParaRPr>
                    </a:p>
                  </a:txBody>
                  <a:tcPr marL="60242" marR="60242" marT="35892" marB="35892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Total Error = 106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err="1"/>
                        <a:t>offgrid_check</a:t>
                      </a:r>
                      <a:r>
                        <a:rPr lang="en-US" sz="1500" dirty="0"/>
                        <a:t> errors are gone but VIA errors are introduced</a:t>
                      </a:r>
                    </a:p>
                    <a:p>
                      <a:pPr algn="ctr"/>
                      <a:endParaRPr lang="en-US" sz="1500" dirty="0"/>
                    </a:p>
                  </a:txBody>
                  <a:tcPr marL="60242" marR="60242" marT="35892" marB="35892"/>
                </a:tc>
                <a:extLst>
                  <a:ext uri="{0D108BD9-81ED-4DB2-BD59-A6C34878D82A}">
                    <a16:rowId xmlns:a16="http://schemas.microsoft.com/office/drawing/2014/main" val="32458292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179796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7E272-FA6A-461D-BC6F-AAB8746952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Trial and Error(Cont’d)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E00CB279-65CD-4204-A359-A7B0296875A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62986866"/>
              </p:ext>
            </p:extLst>
          </p:nvPr>
        </p:nvGraphicFramePr>
        <p:xfrm>
          <a:off x="1763056" y="1724025"/>
          <a:ext cx="8825539" cy="43850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1923">
                  <a:extLst>
                    <a:ext uri="{9D8B030D-6E8A-4147-A177-3AD203B41FA5}">
                      <a16:colId xmlns:a16="http://schemas.microsoft.com/office/drawing/2014/main" val="2622791541"/>
                    </a:ext>
                  </a:extLst>
                </a:gridCol>
                <a:gridCol w="3558188">
                  <a:extLst>
                    <a:ext uri="{9D8B030D-6E8A-4147-A177-3AD203B41FA5}">
                      <a16:colId xmlns:a16="http://schemas.microsoft.com/office/drawing/2014/main" val="1122397061"/>
                    </a:ext>
                  </a:extLst>
                </a:gridCol>
                <a:gridCol w="1934964">
                  <a:extLst>
                    <a:ext uri="{9D8B030D-6E8A-4147-A177-3AD203B41FA5}">
                      <a16:colId xmlns:a16="http://schemas.microsoft.com/office/drawing/2014/main" val="834607847"/>
                    </a:ext>
                  </a:extLst>
                </a:gridCol>
                <a:gridCol w="2350464">
                  <a:extLst>
                    <a:ext uri="{9D8B030D-6E8A-4147-A177-3AD203B41FA5}">
                      <a16:colId xmlns:a16="http://schemas.microsoft.com/office/drawing/2014/main" val="2628322044"/>
                    </a:ext>
                  </a:extLst>
                </a:gridCol>
              </a:tblGrid>
              <a:tr h="322004"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Case No</a:t>
                      </a:r>
                    </a:p>
                  </a:txBody>
                  <a:tcPr marL="60374" marR="60374" marT="35971" marB="3597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Physical Design Parameter</a:t>
                      </a:r>
                    </a:p>
                  </a:txBody>
                  <a:tcPr marL="60374" marR="60374" marT="35971" marB="3597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DRC Errors</a:t>
                      </a:r>
                    </a:p>
                  </a:txBody>
                  <a:tcPr marL="60374" marR="60374" marT="35971" marB="3597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Comment</a:t>
                      </a:r>
                    </a:p>
                  </a:txBody>
                  <a:tcPr marL="60374" marR="60374" marT="35971" marB="35971"/>
                </a:tc>
                <a:extLst>
                  <a:ext uri="{0D108BD9-81ED-4DB2-BD59-A6C34878D82A}">
                    <a16:rowId xmlns:a16="http://schemas.microsoft.com/office/drawing/2014/main" val="3471029479"/>
                  </a:ext>
                </a:extLst>
              </a:tr>
              <a:tr h="117587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</a:t>
                      </a:r>
                    </a:p>
                  </a:txBody>
                  <a:tcPr marL="60374" marR="60374" marT="35971" marB="3597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Die Size : 100*100</a:t>
                      </a:r>
                    </a:p>
                    <a:p>
                      <a:pPr algn="ctr"/>
                      <a:r>
                        <a:rPr lang="en-US" sz="1400" dirty="0"/>
                        <a:t>Input pin spacing : 5</a:t>
                      </a:r>
                    </a:p>
                    <a:p>
                      <a:pPr algn="ctr"/>
                      <a:r>
                        <a:rPr lang="en-US" sz="1400" dirty="0"/>
                        <a:t>Output pin spacing : 20</a:t>
                      </a:r>
                    </a:p>
                    <a:p>
                      <a:pPr algn="ctr"/>
                      <a:r>
                        <a:rPr lang="en-US" sz="1400" dirty="0"/>
                        <a:t>Other design parameters are followed from case 2</a:t>
                      </a:r>
                    </a:p>
                  </a:txBody>
                  <a:tcPr marL="60374" marR="60374" marT="35971" marB="3597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NIMP.SP.1 </a:t>
                      </a:r>
                      <a:r>
                        <a:rPr lang="en-US" sz="1400">
                          <a:sym typeface="Wingdings" panose="05000000000000000000" pitchFamily="2" charset="2"/>
                        </a:rPr>
                        <a:t> 25</a:t>
                      </a:r>
                    </a:p>
                    <a:p>
                      <a:pPr algn="ctr"/>
                      <a:r>
                        <a:rPr lang="en-US" sz="1400">
                          <a:sym typeface="Wingdings" panose="05000000000000000000" pitchFamily="2" charset="2"/>
                        </a:rPr>
                        <a:t>NW.SP.1  25</a:t>
                      </a:r>
                    </a:p>
                    <a:p>
                      <a:pPr algn="ctr"/>
                      <a:r>
                        <a:rPr lang="en-US" sz="1400">
                          <a:sym typeface="Wingdings" panose="05000000000000000000" pitchFamily="2" charset="2"/>
                        </a:rPr>
                        <a:t>NW.W.1  6</a:t>
                      </a:r>
                    </a:p>
                    <a:p>
                      <a:pPr algn="ctr"/>
                      <a:r>
                        <a:rPr lang="en-US" sz="1400">
                          <a:sym typeface="Wingdings" panose="05000000000000000000" pitchFamily="2" charset="2"/>
                        </a:rPr>
                        <a:t>PIMP.SP.1  29</a:t>
                      </a:r>
                    </a:p>
                  </a:txBody>
                  <a:tcPr marL="60374" marR="60374" marT="35971" marB="3597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Total Error = 85</a:t>
                      </a:r>
                    </a:p>
                    <a:p>
                      <a:pPr algn="ctr"/>
                      <a:r>
                        <a:rPr lang="en-US" sz="1400"/>
                        <a:t>VIA errors are gone</a:t>
                      </a:r>
                    </a:p>
                  </a:txBody>
                  <a:tcPr marL="60374" marR="60374" marT="35971" marB="35971"/>
                </a:tc>
                <a:extLst>
                  <a:ext uri="{0D108BD9-81ED-4DB2-BD59-A6C34878D82A}">
                    <a16:rowId xmlns:a16="http://schemas.microsoft.com/office/drawing/2014/main" val="4170080162"/>
                  </a:ext>
                </a:extLst>
              </a:tr>
              <a:tr h="962405"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4</a:t>
                      </a:r>
                    </a:p>
                  </a:txBody>
                  <a:tcPr marL="60374" marR="60374" marT="35971" marB="3597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Die Size : 200*150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Other design parameters are followed from case 2</a:t>
                      </a:r>
                    </a:p>
                    <a:p>
                      <a:pPr algn="ctr"/>
                      <a:endParaRPr lang="en-US" sz="1400" dirty="0"/>
                    </a:p>
                  </a:txBody>
                  <a:tcPr marL="60374" marR="60374" marT="35971" marB="3597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NIMP.SP.1 </a:t>
                      </a:r>
                      <a:r>
                        <a:rPr lang="en-US" sz="1400">
                          <a:sym typeface="Wingdings" panose="05000000000000000000" pitchFamily="2" charset="2"/>
                        </a:rPr>
                        <a:t> 19</a:t>
                      </a:r>
                    </a:p>
                    <a:p>
                      <a:pPr algn="ctr"/>
                      <a:r>
                        <a:rPr lang="en-US" sz="1400">
                          <a:sym typeface="Wingdings" panose="05000000000000000000" pitchFamily="2" charset="2"/>
                        </a:rPr>
                        <a:t>NW.SP.1  11</a:t>
                      </a:r>
                    </a:p>
                    <a:p>
                      <a:pPr algn="ctr"/>
                      <a:r>
                        <a:rPr lang="en-US" sz="1400">
                          <a:sym typeface="Wingdings" panose="05000000000000000000" pitchFamily="2" charset="2"/>
                        </a:rPr>
                        <a:t>NW.W.1  9</a:t>
                      </a:r>
                    </a:p>
                    <a:p>
                      <a:pPr algn="ctr"/>
                      <a:r>
                        <a:rPr lang="en-US" sz="1400">
                          <a:sym typeface="Wingdings" panose="05000000000000000000" pitchFamily="2" charset="2"/>
                        </a:rPr>
                        <a:t>PIMP.SP.1  14</a:t>
                      </a:r>
                    </a:p>
                  </a:txBody>
                  <a:tcPr marL="60374" marR="60374" marT="35971" marB="3597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Total Error = 43</a:t>
                      </a:r>
                    </a:p>
                    <a:p>
                      <a:pPr algn="ctr"/>
                      <a:r>
                        <a:rPr lang="en-US" sz="1400" dirty="0"/>
                        <a:t>Spacing error decreases but well error increases</a:t>
                      </a:r>
                    </a:p>
                  </a:txBody>
                  <a:tcPr marL="60374" marR="60374" marT="35971" marB="35971"/>
                </a:tc>
                <a:extLst>
                  <a:ext uri="{0D108BD9-81ED-4DB2-BD59-A6C34878D82A}">
                    <a16:rowId xmlns:a16="http://schemas.microsoft.com/office/drawing/2014/main" val="3245829298"/>
                  </a:ext>
                </a:extLst>
              </a:tr>
              <a:tr h="96240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</a:t>
                      </a:r>
                    </a:p>
                  </a:txBody>
                  <a:tcPr marL="60374" marR="60374" marT="35971" marB="3597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Die Size : 200*150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Other design parameters are followed from case 4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&amp; adding all the filler cell</a:t>
                      </a:r>
                    </a:p>
                  </a:txBody>
                  <a:tcPr marL="60374" marR="60374" marT="35971" marB="3597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  <a:endParaRPr lang="en-US" sz="1400" dirty="0">
                        <a:sym typeface="Wingdings" panose="05000000000000000000" pitchFamily="2" charset="2"/>
                      </a:endParaRPr>
                    </a:p>
                  </a:txBody>
                  <a:tcPr marL="60374" marR="60374" marT="35971" marB="3597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Total Error = 0</a:t>
                      </a:r>
                    </a:p>
                    <a:p>
                      <a:pPr algn="ctr"/>
                      <a:r>
                        <a:rPr lang="en-US" sz="1400" dirty="0"/>
                        <a:t>All errors are gone</a:t>
                      </a:r>
                    </a:p>
                  </a:txBody>
                  <a:tcPr marL="60374" marR="60374" marT="35971" marB="35971"/>
                </a:tc>
                <a:extLst>
                  <a:ext uri="{0D108BD9-81ED-4DB2-BD59-A6C34878D82A}">
                    <a16:rowId xmlns:a16="http://schemas.microsoft.com/office/drawing/2014/main" val="1618416774"/>
                  </a:ext>
                </a:extLst>
              </a:tr>
              <a:tr h="96240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</a:t>
                      </a:r>
                    </a:p>
                  </a:txBody>
                  <a:tcPr marL="60374" marR="60374" marT="35971" marB="3597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Die Size : 100*100</a:t>
                      </a:r>
                    </a:p>
                    <a:p>
                      <a:pPr algn="ctr"/>
                      <a:r>
                        <a:rPr lang="en-US" sz="1400" dirty="0"/>
                        <a:t>Other design parameters are followed from case 3</a:t>
                      </a:r>
                    </a:p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&amp; adding all the filler cell</a:t>
                      </a:r>
                    </a:p>
                  </a:txBody>
                  <a:tcPr marL="60374" marR="60374" marT="35971" marB="3597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  <a:endParaRPr lang="en-US" sz="1400" dirty="0">
                        <a:sym typeface="Wingdings" panose="05000000000000000000" pitchFamily="2" charset="2"/>
                      </a:endParaRPr>
                    </a:p>
                  </a:txBody>
                  <a:tcPr marL="60374" marR="60374" marT="35971" marB="3597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Total Error = 0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All errors are gone</a:t>
                      </a:r>
                    </a:p>
                  </a:txBody>
                  <a:tcPr marL="60374" marR="60374" marT="35971" marB="35971"/>
                </a:tc>
                <a:extLst>
                  <a:ext uri="{0D108BD9-81ED-4DB2-BD59-A6C34878D82A}">
                    <a16:rowId xmlns:a16="http://schemas.microsoft.com/office/drawing/2014/main" val="15707545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0984026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801600" cy="720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263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7E272-FA6A-461D-BC6F-AAB8746952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ABB933-4A27-45CE-8CF3-7CCBF47154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9404723" cy="4195481"/>
          </a:xfrm>
        </p:spPr>
        <p:txBody>
          <a:bodyPr/>
          <a:lstStyle/>
          <a:p>
            <a:r>
              <a:rPr lang="en-US" dirty="0"/>
              <a:t>EDA Playground Link : </a:t>
            </a:r>
            <a:r>
              <a:rPr lang="en-US" dirty="0">
                <a:hlinkClick r:id="rId2"/>
              </a:rPr>
              <a:t>https://www.edaplayground.com/x/W42N</a:t>
            </a:r>
            <a:endParaRPr lang="en-US" dirty="0"/>
          </a:p>
          <a:p>
            <a:r>
              <a:rPr lang="en-US" dirty="0"/>
              <a:t>The nomenclature of DRC is errors is taken from gpdk045_drc library provided by Cadence Design Systems. Link to pdf: </a:t>
            </a:r>
            <a:r>
              <a:rPr lang="en-US" dirty="0">
                <a:hlinkClick r:id="rId3"/>
              </a:rPr>
              <a:t>https://perso.telecom-paristech.fr/mathieu/ICS904_TP_LAYOUT/html/_static/doc/gpdk045_drc.pdf</a:t>
            </a:r>
            <a:r>
              <a:rPr lang="en-US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42284973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Design</a:t>
            </a:r>
            <a:r>
              <a:rPr lang="en-US" sz="3600" dirty="0"/>
              <a:t> Route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32373" y="3066612"/>
            <a:ext cx="8792126" cy="1170116"/>
          </a:xfrm>
        </p:spPr>
        <p:txBody>
          <a:bodyPr>
            <a:normAutofit fontScale="92500" lnSpcReduction="2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Build a Control Sequencer to generate control signals for synchronization</a:t>
            </a:r>
          </a:p>
          <a:p>
            <a:pPr marL="0" indent="0">
              <a:buNone/>
            </a:pPr>
            <a:r>
              <a:rPr lang="en-US" dirty="0"/>
              <a:t>Control Sequencer is the brain of the computer because it controls which modules are active/inactive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4712" y="4865966"/>
            <a:ext cx="6029325" cy="1533525"/>
          </a:xfrm>
          <a:prstGeom prst="rect">
            <a:avLst/>
          </a:prstGeom>
        </p:spPr>
      </p:pic>
      <p:cxnSp>
        <p:nvCxnSpPr>
          <p:cNvPr id="7" name="Straight Arrow Connector 6"/>
          <p:cNvCxnSpPr>
            <a:cxnSpLocks/>
          </p:cNvCxnSpPr>
          <p:nvPr/>
        </p:nvCxnSpPr>
        <p:spPr>
          <a:xfrm>
            <a:off x="2371725" y="5475743"/>
            <a:ext cx="2047875" cy="0"/>
          </a:xfrm>
          <a:prstGeom prst="straightConnector1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13911" y="5022534"/>
            <a:ext cx="2038350" cy="92333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Control signals are generated at the </a:t>
            </a:r>
            <a:r>
              <a:rPr lang="en-US" dirty="0" err="1"/>
              <a:t>negedge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13911" y="4565645"/>
            <a:ext cx="2038350" cy="1477328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The operation based on the control signal happens on the next </a:t>
            </a:r>
            <a:r>
              <a:rPr lang="en-US" dirty="0" err="1"/>
              <a:t>posedge</a:t>
            </a:r>
            <a:endParaRPr lang="en-US" dirty="0"/>
          </a:p>
        </p:txBody>
      </p:sp>
      <p:cxnSp>
        <p:nvCxnSpPr>
          <p:cNvPr id="8" name="Straight Arrow Connector 7"/>
          <p:cNvCxnSpPr>
            <a:cxnSpLocks/>
          </p:cNvCxnSpPr>
          <p:nvPr/>
        </p:nvCxnSpPr>
        <p:spPr>
          <a:xfrm>
            <a:off x="2252261" y="5160475"/>
            <a:ext cx="2548339" cy="240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1116115" y="1825907"/>
            <a:ext cx="846471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Need to make all the modules work synchronously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r>
              <a:rPr lang="en-US" dirty="0"/>
              <a:t>So everything happens as and when they are required to do so</a:t>
            </a:r>
          </a:p>
        </p:txBody>
      </p:sp>
    </p:spTree>
    <p:extLst>
      <p:ext uri="{BB962C8B-B14F-4D97-AF65-F5344CB8AC3E}">
        <p14:creationId xmlns:p14="http://schemas.microsoft.com/office/powerpoint/2010/main" val="373188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9" grpId="0" animBg="1"/>
      <p:bldP spid="11" grpId="0" animBg="1"/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2" y="452718"/>
            <a:ext cx="7802564" cy="766482"/>
          </a:xfrm>
        </p:spPr>
        <p:txBody>
          <a:bodyPr/>
          <a:lstStyle/>
          <a:p>
            <a:r>
              <a:rPr lang="en-US" sz="3600" dirty="0"/>
              <a:t>Final </a:t>
            </a:r>
            <a:r>
              <a:rPr lang="en-US" sz="4000" dirty="0"/>
              <a:t>Design</a:t>
            </a:r>
            <a:endParaRPr lang="en-US" sz="3600" dirty="0"/>
          </a:p>
        </p:txBody>
      </p:sp>
      <p:sp>
        <p:nvSpPr>
          <p:cNvPr id="5" name="TextBox 4"/>
          <p:cNvSpPr txBox="1"/>
          <p:nvPr/>
        </p:nvSpPr>
        <p:spPr>
          <a:xfrm>
            <a:off x="646112" y="1334612"/>
            <a:ext cx="10899776" cy="4188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000" dirty="0"/>
              <a:t>RAM Size is 16 * 8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000" dirty="0"/>
              <a:t>First 9 locations contain instructions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000" dirty="0"/>
              <a:t>Next 7 locations are for storing data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000" dirty="0"/>
              <a:t>Instruction length is 8 bits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000" dirty="0"/>
              <a:t>Data length is 4 bits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000" dirty="0"/>
              <a:t>For data, first 4 bits are set to zero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000" dirty="0"/>
              <a:t>First 4 bits of instruction are </a:t>
            </a:r>
            <a:r>
              <a:rPr lang="en-US" sz="2000" dirty="0" err="1"/>
              <a:t>opcode</a:t>
            </a:r>
            <a:r>
              <a:rPr lang="en-US" sz="2000" dirty="0"/>
              <a:t>, second 4 bits are operand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000" dirty="0"/>
              <a:t>For instructions that do not have a valid operand, last 4 bits are set to zero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000" dirty="0"/>
              <a:t>All ALU operations are done with 4-bit registers</a:t>
            </a:r>
          </a:p>
        </p:txBody>
      </p:sp>
    </p:spTree>
    <p:extLst>
      <p:ext uri="{BB962C8B-B14F-4D97-AF65-F5344CB8AC3E}">
        <p14:creationId xmlns:p14="http://schemas.microsoft.com/office/powerpoint/2010/main" val="42265141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26462-E1F8-4100-818E-5D7EB6CCA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Instruction Set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50BFEB1-3289-49E5-9828-858D96F5C53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03309094"/>
              </p:ext>
            </p:extLst>
          </p:nvPr>
        </p:nvGraphicFramePr>
        <p:xfrm>
          <a:off x="857252" y="1853248"/>
          <a:ext cx="10688637" cy="40338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62879">
                  <a:extLst>
                    <a:ext uri="{9D8B030D-6E8A-4147-A177-3AD203B41FA5}">
                      <a16:colId xmlns:a16="http://schemas.microsoft.com/office/drawing/2014/main" val="180090052"/>
                    </a:ext>
                  </a:extLst>
                </a:gridCol>
                <a:gridCol w="5066769">
                  <a:extLst>
                    <a:ext uri="{9D8B030D-6E8A-4147-A177-3AD203B41FA5}">
                      <a16:colId xmlns:a16="http://schemas.microsoft.com/office/drawing/2014/main" val="2820297300"/>
                    </a:ext>
                  </a:extLst>
                </a:gridCol>
                <a:gridCol w="2058989">
                  <a:extLst>
                    <a:ext uri="{9D8B030D-6E8A-4147-A177-3AD203B41FA5}">
                      <a16:colId xmlns:a16="http://schemas.microsoft.com/office/drawing/2014/main" val="1318178608"/>
                    </a:ext>
                  </a:extLst>
                </a:gridCol>
              </a:tblGrid>
              <a:tr h="672306"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Operation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3897499"/>
                  </a:ext>
                </a:extLst>
              </a:tr>
              <a:tr h="672306">
                <a:tc>
                  <a:txBody>
                    <a:bodyPr/>
                    <a:lstStyle/>
                    <a:p>
                      <a:r>
                        <a:rPr lang="en-US" dirty="0"/>
                        <a:t>LDA Address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Load the accumulator with the content located at the specified address of RAM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1373390"/>
                  </a:ext>
                </a:extLst>
              </a:tr>
              <a:tr h="672306">
                <a:tc>
                  <a:txBody>
                    <a:bodyPr/>
                    <a:lstStyle/>
                    <a:p>
                      <a:r>
                        <a:rPr lang="en-US" dirty="0"/>
                        <a:t>ADD Address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Add to the accumulator the content located at the specified address of RAM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9142406"/>
                  </a:ext>
                </a:extLst>
              </a:tr>
              <a:tr h="672306">
                <a:tc>
                  <a:txBody>
                    <a:bodyPr/>
                    <a:lstStyle/>
                    <a:p>
                      <a:r>
                        <a:rPr lang="en-US" dirty="0"/>
                        <a:t>SUB Address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Subtract from the accumulator the content located at the specified address of RAM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0010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1346606"/>
                  </a:ext>
                </a:extLst>
              </a:tr>
              <a:tr h="672306">
                <a:tc>
                  <a:txBody>
                    <a:bodyPr/>
                    <a:lstStyle/>
                    <a:p>
                      <a:r>
                        <a:rPr lang="en-US" dirty="0"/>
                        <a:t>OUT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Display the content of the output 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6390366"/>
                  </a:ext>
                </a:extLst>
              </a:tr>
              <a:tr h="672306">
                <a:tc>
                  <a:txBody>
                    <a:bodyPr/>
                    <a:lstStyle/>
                    <a:p>
                      <a:r>
                        <a:rPr lang="en-US" dirty="0"/>
                        <a:t>HLT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Halt program execution (stops the program counter from incrementing)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98549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225409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Demonstration</a:t>
            </a:r>
            <a:r>
              <a:rPr lang="en-US" dirty="0"/>
              <a:t> of the Computer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51438" y="1548143"/>
            <a:ext cx="64279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Assembly Code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51438" y="2200008"/>
            <a:ext cx="3865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LDA  9h </a:t>
            </a:r>
            <a:r>
              <a:rPr lang="en-US" dirty="0">
                <a:solidFill>
                  <a:schemeClr val="accent3"/>
                </a:solidFill>
              </a:rPr>
              <a:t>;move RAM[9] to 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51438" y="2569340"/>
            <a:ext cx="3865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ADD Ah </a:t>
            </a:r>
            <a:r>
              <a:rPr lang="en-US" dirty="0">
                <a:solidFill>
                  <a:schemeClr val="accent3"/>
                </a:solidFill>
              </a:rPr>
              <a:t>;add RAM[10] to 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51437" y="2938672"/>
            <a:ext cx="3865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OUT </a:t>
            </a:r>
            <a:r>
              <a:rPr lang="en-US" dirty="0">
                <a:solidFill>
                  <a:schemeClr val="accent3"/>
                </a:solidFill>
              </a:rPr>
              <a:t>;display A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51436" y="3295433"/>
            <a:ext cx="5567880" cy="3819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SUB Ah </a:t>
            </a:r>
            <a:r>
              <a:rPr lang="en-US" dirty="0">
                <a:solidFill>
                  <a:schemeClr val="accent3"/>
                </a:solidFill>
              </a:rPr>
              <a:t>;subtract RAM[11] from A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51435" y="3659556"/>
            <a:ext cx="5359650" cy="381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OUT </a:t>
            </a:r>
            <a:r>
              <a:rPr lang="en-US" dirty="0">
                <a:solidFill>
                  <a:schemeClr val="accent3"/>
                </a:solidFill>
              </a:rPr>
              <a:t>;display A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51435" y="4378285"/>
            <a:ext cx="3865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ADD Ah </a:t>
            </a:r>
            <a:r>
              <a:rPr lang="en-US" dirty="0">
                <a:solidFill>
                  <a:schemeClr val="accent3"/>
                </a:solidFill>
              </a:rPr>
              <a:t>;add RAM[10] to A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51435" y="3983809"/>
            <a:ext cx="4354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HLT </a:t>
            </a:r>
            <a:r>
              <a:rPr lang="en-US" dirty="0">
                <a:solidFill>
                  <a:schemeClr val="accent3"/>
                </a:solidFill>
              </a:rPr>
              <a:t>;halt program execution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3913638"/>
              </p:ext>
            </p:extLst>
          </p:nvPr>
        </p:nvGraphicFramePr>
        <p:xfrm>
          <a:off x="6726725" y="1305164"/>
          <a:ext cx="4852658" cy="33601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67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858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RAM Index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RAM Content</a:t>
                      </a:r>
                      <a:r>
                        <a:rPr lang="en-US" baseline="0" dirty="0"/>
                        <a:t> at Index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0000_1001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8704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0001_1010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1110_0000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0010_1011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1110_0000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1111_0000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0001_1010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5558"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1110_0000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842172"/>
              </p:ext>
            </p:extLst>
          </p:nvPr>
        </p:nvGraphicFramePr>
        <p:xfrm>
          <a:off x="3302164" y="5029767"/>
          <a:ext cx="4935349" cy="16580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90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362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4757">
                <a:tc>
                  <a:txBody>
                    <a:bodyPr/>
                    <a:lstStyle/>
                    <a:p>
                      <a:r>
                        <a:rPr lang="en-US" dirty="0"/>
                        <a:t>RAM Index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RAM Content</a:t>
                      </a:r>
                      <a:r>
                        <a:rPr lang="en-US" baseline="0" dirty="0"/>
                        <a:t> at Index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4757"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0000_1011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4255"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0000_0001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4255">
                <a:tc>
                  <a:txBody>
                    <a:bodyPr/>
                    <a:lstStyle/>
                    <a:p>
                      <a:r>
                        <a:rPr lang="en-US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0000_0011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8632229"/>
                  </a:ext>
                </a:extLst>
              </a:tr>
            </a:tbl>
          </a:graphicData>
        </a:graphic>
      </p:graphicFrame>
      <p:cxnSp>
        <p:nvCxnSpPr>
          <p:cNvPr id="15" name="Straight Arrow Connector 14"/>
          <p:cNvCxnSpPr/>
          <p:nvPr/>
        </p:nvCxnSpPr>
        <p:spPr>
          <a:xfrm flipV="1">
            <a:off x="4838700" y="2969968"/>
            <a:ext cx="1862279" cy="357720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4436195" y="2046638"/>
            <a:ext cx="1883121" cy="92333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Conversion to machine code and mapping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403468" y="4585207"/>
            <a:ext cx="1939139" cy="36933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Data Segment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80612D2-C7A7-4C8A-80B2-2D17AACF7C25}"/>
              </a:ext>
            </a:extLst>
          </p:cNvPr>
          <p:cNvSpPr txBox="1"/>
          <p:nvPr/>
        </p:nvSpPr>
        <p:spPr>
          <a:xfrm>
            <a:off x="736350" y="4715109"/>
            <a:ext cx="5359650" cy="381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OUT </a:t>
            </a:r>
            <a:r>
              <a:rPr lang="en-US" dirty="0">
                <a:solidFill>
                  <a:schemeClr val="accent3"/>
                </a:solidFill>
              </a:rPr>
              <a:t>;display A</a:t>
            </a:r>
          </a:p>
        </p:txBody>
      </p:sp>
    </p:spTree>
    <p:extLst>
      <p:ext uri="{BB962C8B-B14F-4D97-AF65-F5344CB8AC3E}">
        <p14:creationId xmlns:p14="http://schemas.microsoft.com/office/powerpoint/2010/main" val="3998550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Demonstration</a:t>
            </a:r>
            <a:r>
              <a:rPr lang="en-US" sz="3600" dirty="0"/>
              <a:t> of the Computer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79" b="11336"/>
          <a:stretch/>
        </p:blipFill>
        <p:spPr>
          <a:xfrm>
            <a:off x="646111" y="1660849"/>
            <a:ext cx="11207777" cy="4973216"/>
          </a:xfrm>
        </p:spPr>
      </p:pic>
      <p:cxnSp>
        <p:nvCxnSpPr>
          <p:cNvPr id="5" name="Straight Arrow Connector 4"/>
          <p:cNvCxnSpPr/>
          <p:nvPr/>
        </p:nvCxnSpPr>
        <p:spPr>
          <a:xfrm>
            <a:off x="2833735" y="3195873"/>
            <a:ext cx="3856776" cy="2643612"/>
          </a:xfrm>
          <a:prstGeom prst="straightConnector1">
            <a:avLst/>
          </a:prstGeom>
          <a:ln w="762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051835" y="3567066"/>
            <a:ext cx="3060070" cy="92333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Generation of control signals resemble ring counter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3693814" y="4599160"/>
            <a:ext cx="1430447" cy="40740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639086" y="3297352"/>
            <a:ext cx="1982709" cy="1200329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Control signal generation occurs at </a:t>
            </a:r>
            <a:r>
              <a:rPr lang="en-US" dirty="0" err="1"/>
              <a:t>negedge</a:t>
            </a:r>
            <a:r>
              <a:rPr lang="en-US" dirty="0"/>
              <a:t> clock 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5694631" y="5082020"/>
            <a:ext cx="1358019" cy="25952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170345" y="4725909"/>
            <a:ext cx="2187920" cy="92333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Data transfer occurs at next </a:t>
            </a:r>
            <a:r>
              <a:rPr lang="en-US" dirty="0" err="1"/>
              <a:t>posedge</a:t>
            </a:r>
            <a:r>
              <a:rPr lang="en-US" dirty="0"/>
              <a:t> clock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4621795" y="5649239"/>
            <a:ext cx="1733738" cy="39847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833735" y="4934139"/>
            <a:ext cx="1665837" cy="1200329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A=11 at the end of first instruction cycle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487216" y="2580238"/>
            <a:ext cx="2426329" cy="369332"/>
          </a:xfrm>
          <a:prstGeom prst="rect">
            <a:avLst/>
          </a:prstGeom>
          <a:solidFill>
            <a:schemeClr val="accent1"/>
          </a:solidFill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LDA 9h</a:t>
            </a:r>
          </a:p>
        </p:txBody>
      </p:sp>
    </p:spTree>
    <p:extLst>
      <p:ext uri="{BB962C8B-B14F-4D97-AF65-F5344CB8AC3E}">
        <p14:creationId xmlns:p14="http://schemas.microsoft.com/office/powerpoint/2010/main" val="1076461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9" grpId="0" animBg="1"/>
      <p:bldP spid="9" grpId="1" animBg="1"/>
      <p:bldP spid="13" grpId="0" animBg="1"/>
      <p:bldP spid="13" grpId="1" animBg="1"/>
      <p:bldP spid="1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07817E70-6057-4B51-BE43-B43E6B861B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2177" y="1704430"/>
            <a:ext cx="12192000" cy="3982539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FD1D7381-FA03-4623-8638-6C7D16808F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Demonstration</a:t>
            </a:r>
            <a:r>
              <a:rPr lang="en-US" sz="3600" dirty="0"/>
              <a:t> of the Computer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157C2E-FACD-43F9-BAC0-56CBDE9F6B72}"/>
              </a:ext>
            </a:extLst>
          </p:cNvPr>
          <p:cNvSpPr txBox="1"/>
          <p:nvPr/>
        </p:nvSpPr>
        <p:spPr>
          <a:xfrm>
            <a:off x="8713844" y="2046838"/>
            <a:ext cx="2426329" cy="369332"/>
          </a:xfrm>
          <a:prstGeom prst="rect">
            <a:avLst/>
          </a:prstGeom>
          <a:solidFill>
            <a:schemeClr val="accent1"/>
          </a:solidFill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OUT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46B9DD-E9E7-4FF8-AE0B-885B35F1C233}"/>
              </a:ext>
            </a:extLst>
          </p:cNvPr>
          <p:cNvSpPr txBox="1"/>
          <p:nvPr/>
        </p:nvSpPr>
        <p:spPr>
          <a:xfrm>
            <a:off x="3232560" y="3123777"/>
            <a:ext cx="3060070" cy="646331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First three T states are similar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8258EC-8E64-4605-A28C-56DD17692AE0}"/>
              </a:ext>
            </a:extLst>
          </p:cNvPr>
          <p:cNvSpPr txBox="1"/>
          <p:nvPr/>
        </p:nvSpPr>
        <p:spPr>
          <a:xfrm>
            <a:off x="4182157" y="4337667"/>
            <a:ext cx="3060070" cy="646331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A sends data to output register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398DA0B-443D-4663-87AD-3003008384F6}"/>
              </a:ext>
            </a:extLst>
          </p:cNvPr>
          <p:cNvCxnSpPr>
            <a:cxnSpLocks/>
          </p:cNvCxnSpPr>
          <p:nvPr/>
        </p:nvCxnSpPr>
        <p:spPr>
          <a:xfrm flipV="1">
            <a:off x="6410325" y="3104960"/>
            <a:ext cx="1323975" cy="23655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4225011-5DB1-49E1-9B2F-4C0862B29A96}"/>
              </a:ext>
            </a:extLst>
          </p:cNvPr>
          <p:cNvCxnSpPr>
            <a:cxnSpLocks/>
          </p:cNvCxnSpPr>
          <p:nvPr/>
        </p:nvCxnSpPr>
        <p:spPr>
          <a:xfrm>
            <a:off x="7368955" y="4629257"/>
            <a:ext cx="2251295" cy="52431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300485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F766B3C189048419BB4DF15E983FAF9" ma:contentTypeVersion="13" ma:contentTypeDescription="Create a new document." ma:contentTypeScope="" ma:versionID="b68ad80d9e0fd1dd46f3a7737f3c23d9">
  <xsd:schema xmlns:xsd="http://www.w3.org/2001/XMLSchema" xmlns:xs="http://www.w3.org/2001/XMLSchema" xmlns:p="http://schemas.microsoft.com/office/2006/metadata/properties" xmlns:ns3="9db203b6-cd1c-4233-bf82-baa8eb7e2b95" xmlns:ns4="838b4f81-6b96-4e76-b182-3799167b6b5e" targetNamespace="http://schemas.microsoft.com/office/2006/metadata/properties" ma:root="true" ma:fieldsID="4c4f3750cd41a34ae67f6ab74b642319" ns3:_="" ns4:_="">
    <xsd:import namespace="9db203b6-cd1c-4233-bf82-baa8eb7e2b95"/>
    <xsd:import namespace="838b4f81-6b96-4e76-b182-3799167b6b5e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  <xsd:element ref="ns3:MediaLengthInSeconds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db203b6-cd1c-4233-bf82-baa8eb7e2b9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5" nillable="true" ma:displayName="Length (seconds)" ma:internalName="MediaLengthInSeconds" ma:readOnly="true">
      <xsd:simpleType>
        <xsd:restriction base="dms:Unknown"/>
      </xsd:simpleType>
    </xsd:element>
    <xsd:element name="MediaServiceAutoTags" ma:index="16" nillable="true" ma:displayName="Tags" ma:internalName="MediaServiceAutoTag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20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38b4f81-6b96-4e76-b182-3799167b6b5e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153CD93-837F-4A97-A88D-2F13AB47330C}">
  <ds:schemaRefs>
    <ds:schemaRef ds:uri="http://purl.org/dc/dcmitype/"/>
    <ds:schemaRef ds:uri="http://purl.org/dc/terms/"/>
    <ds:schemaRef ds:uri="http://schemas.microsoft.com/office/infopath/2007/PartnerControls"/>
    <ds:schemaRef ds:uri="http://schemas.microsoft.com/office/2006/documentManagement/types"/>
    <ds:schemaRef ds:uri="http://schemas.microsoft.com/office/2006/metadata/properties"/>
    <ds:schemaRef ds:uri="http://purl.org/dc/elements/1.1/"/>
    <ds:schemaRef ds:uri="http://www.w3.org/XML/1998/namespace"/>
    <ds:schemaRef ds:uri="http://schemas.openxmlformats.org/package/2006/metadata/core-properties"/>
    <ds:schemaRef ds:uri="838b4f81-6b96-4e76-b182-3799167b6b5e"/>
    <ds:schemaRef ds:uri="9db203b6-cd1c-4233-bf82-baa8eb7e2b95"/>
  </ds:schemaRefs>
</ds:datastoreItem>
</file>

<file path=customXml/itemProps2.xml><?xml version="1.0" encoding="utf-8"?>
<ds:datastoreItem xmlns:ds="http://schemas.openxmlformats.org/officeDocument/2006/customXml" ds:itemID="{4F490AE4-1525-4CF0-BD62-171B5FC304F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99D708C-8A9A-43CF-88E8-5B35189F6CB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db203b6-cd1c-4233-bf82-baa8eb7e2b95"/>
    <ds:schemaRef ds:uri="838b4f81-6b96-4e76-b182-3799167b6b5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4627</TotalTime>
  <Words>1594</Words>
  <Application>Microsoft Office PowerPoint</Application>
  <PresentationFormat>Widescreen</PresentationFormat>
  <Paragraphs>261</Paragraphs>
  <Slides>38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4" baseType="lpstr">
      <vt:lpstr>Arial</vt:lpstr>
      <vt:lpstr>Calibri</vt:lpstr>
      <vt:lpstr>Century Gothic</vt:lpstr>
      <vt:lpstr>Wingdings</vt:lpstr>
      <vt:lpstr>Wingdings 3</vt:lpstr>
      <vt:lpstr>Ion</vt:lpstr>
      <vt:lpstr>Design of a 4-bit Simple As Possible (SAP) Computer</vt:lpstr>
      <vt:lpstr>Outline</vt:lpstr>
      <vt:lpstr>Design Route</vt:lpstr>
      <vt:lpstr>Design Route</vt:lpstr>
      <vt:lpstr>Final Design</vt:lpstr>
      <vt:lpstr>Instruction Set</vt:lpstr>
      <vt:lpstr>Demonstration of the Computer</vt:lpstr>
      <vt:lpstr>Demonstration of the Computer</vt:lpstr>
      <vt:lpstr>Demonstration of the Computer</vt:lpstr>
      <vt:lpstr>Demonstration of the Computer</vt:lpstr>
      <vt:lpstr>Demonstration of the Computer</vt:lpstr>
      <vt:lpstr>Demonstration of the Computer</vt:lpstr>
      <vt:lpstr>Challenges of multiple modules</vt:lpstr>
      <vt:lpstr>Simulation using Cadence NC-Sim and Sim Vision – Inputs</vt:lpstr>
      <vt:lpstr>Simulation using Cadence NC-Sim and Sim Vision – LDA+OUT Testbench</vt:lpstr>
      <vt:lpstr>Simulation using Cadence NC-Sim and Sim Vision – ADD+OUT Testbench</vt:lpstr>
      <vt:lpstr>Simulation using Cadence NC-Sim and Sim Vision – SUB+OUT Testbench</vt:lpstr>
      <vt:lpstr>Simulation using Cadence NC-Sim and Sim Vision – HALT Testbench</vt:lpstr>
      <vt:lpstr>Schematic</vt:lpstr>
      <vt:lpstr>Power Report</vt:lpstr>
      <vt:lpstr>Timing Report</vt:lpstr>
      <vt:lpstr>Physical Design - Floorplan</vt:lpstr>
      <vt:lpstr>Physical Design – Design Browser</vt:lpstr>
      <vt:lpstr>Physical Design – Adding power stripe &amp; routing</vt:lpstr>
      <vt:lpstr>Physical Design – Adding optimum design</vt:lpstr>
      <vt:lpstr>Physical Design – Report Timing</vt:lpstr>
      <vt:lpstr>Physical Design – Geometry Verification</vt:lpstr>
      <vt:lpstr>Physical Design – After Metal Fill</vt:lpstr>
      <vt:lpstr>Physical Design – Connectivity Verification</vt:lpstr>
      <vt:lpstr>Physical Design – Geometry Verification</vt:lpstr>
      <vt:lpstr>Physical Design – Layout at Virtuoso</vt:lpstr>
      <vt:lpstr>Physical Design – DRC Error</vt:lpstr>
      <vt:lpstr>Terminologies of DRC errors</vt:lpstr>
      <vt:lpstr>Terminologies of DRC errors(Cont’d)</vt:lpstr>
      <vt:lpstr>Trial and Error</vt:lpstr>
      <vt:lpstr>Trial and Error(Cont’d)</vt:lpstr>
      <vt:lpstr>PowerPoint Presentation</vt:lpstr>
      <vt:lpstr>Appendix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1606008 - Shafin-Bin-Hamid</dc:creator>
  <cp:lastModifiedBy>1606006 - Ramit Dutta</cp:lastModifiedBy>
  <cp:revision>33</cp:revision>
  <dcterms:created xsi:type="dcterms:W3CDTF">2022-02-16T21:06:17Z</dcterms:created>
  <dcterms:modified xsi:type="dcterms:W3CDTF">2022-02-23T15:29:11Z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0x0101003F766B3C189048419BB4DF15E983FAF9</vt:lpwstr>
  </property>
</Properties>
</file>